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</p:sldMasterIdLst>
  <p:handoutMasterIdLst>
    <p:handoutMasterId r:id="rId18"/>
  </p:handoutMasterIdLst>
  <p:sldIdLst>
    <p:sldId id="257" r:id="rId5"/>
    <p:sldId id="282" r:id="rId6"/>
    <p:sldId id="281" r:id="rId7"/>
    <p:sldId id="283" r:id="rId8"/>
    <p:sldId id="286" r:id="rId9"/>
    <p:sldId id="284" r:id="rId10"/>
    <p:sldId id="285" r:id="rId11"/>
    <p:sldId id="289" r:id="rId12"/>
    <p:sldId id="276" r:id="rId13"/>
    <p:sldId id="275" r:id="rId14"/>
    <p:sldId id="274" r:id="rId15"/>
    <p:sldId id="280" r:id="rId16"/>
    <p:sldId id="279" r:id="rId17"/>
  </p:sldIdLst>
  <p:sldSz cx="9144000" cy="6858000" type="screen4x3"/>
  <p:notesSz cx="6889750" cy="100187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CC6600"/>
    <a:srgbClr val="3399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9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827" cy="501016"/>
          </a:xfrm>
          <a:prstGeom prst="rect">
            <a:avLst/>
          </a:prstGeom>
        </p:spPr>
        <p:txBody>
          <a:bodyPr vert="horz" lIns="92364" tIns="46182" rIns="92364" bIns="46182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902316" y="0"/>
            <a:ext cx="2985826" cy="501016"/>
          </a:xfrm>
          <a:prstGeom prst="rect">
            <a:avLst/>
          </a:prstGeom>
        </p:spPr>
        <p:txBody>
          <a:bodyPr vert="horz" lIns="92364" tIns="46182" rIns="92364" bIns="46182" rtlCol="0"/>
          <a:lstStyle>
            <a:lvl1pPr algn="r">
              <a:defRPr sz="1200"/>
            </a:lvl1pPr>
          </a:lstStyle>
          <a:p>
            <a:fld id="{A3CB2C07-0445-4FA0-8CCE-25ED2E04384E}" type="datetimeFigureOut">
              <a:rPr lang="da-DK" smtClean="0"/>
              <a:t>13-06-2023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516097"/>
            <a:ext cx="2985827" cy="501015"/>
          </a:xfrm>
          <a:prstGeom prst="rect">
            <a:avLst/>
          </a:prstGeom>
        </p:spPr>
        <p:txBody>
          <a:bodyPr vert="horz" lIns="92364" tIns="46182" rIns="92364" bIns="46182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902316" y="9516097"/>
            <a:ext cx="2985826" cy="501015"/>
          </a:xfrm>
          <a:prstGeom prst="rect">
            <a:avLst/>
          </a:prstGeom>
        </p:spPr>
        <p:txBody>
          <a:bodyPr vert="horz" lIns="92364" tIns="46182" rIns="92364" bIns="46182" rtlCol="0" anchor="b"/>
          <a:lstStyle>
            <a:lvl1pPr algn="r">
              <a:defRPr sz="1200"/>
            </a:lvl1pPr>
          </a:lstStyle>
          <a:p>
            <a:fld id="{CAD9802C-5C62-4336-9413-A1AD3E12BF3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23085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3D2F-ECB0-40FE-B22C-E2622D2E0511}" type="datetimeFigureOut">
              <a:rPr lang="da-DK" smtClean="0"/>
              <a:t>13-06-2023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2810-59B4-4FCF-BE0C-B0AD98C444D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174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3D2F-ECB0-40FE-B22C-E2622D2E0511}" type="datetimeFigureOut">
              <a:rPr lang="da-DK" smtClean="0"/>
              <a:t>13-06-2023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2810-59B4-4FCF-BE0C-B0AD98C444D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542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3D2F-ECB0-40FE-B22C-E2622D2E0511}" type="datetimeFigureOut">
              <a:rPr lang="da-DK" smtClean="0"/>
              <a:t>13-06-2023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2810-59B4-4FCF-BE0C-B0AD98C444D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149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3D2F-ECB0-40FE-B22C-E2622D2E0511}" type="datetimeFigureOut">
              <a:rPr lang="da-DK" smtClean="0"/>
              <a:t>13-06-2023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2810-59B4-4FCF-BE0C-B0AD98C444D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068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3D2F-ECB0-40FE-B22C-E2622D2E0511}" type="datetimeFigureOut">
              <a:rPr lang="da-DK" smtClean="0"/>
              <a:t>13-06-2023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2810-59B4-4FCF-BE0C-B0AD98C444D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078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3D2F-ECB0-40FE-B22C-E2622D2E0511}" type="datetimeFigureOut">
              <a:rPr lang="da-DK" smtClean="0"/>
              <a:t>13-06-2023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2810-59B4-4FCF-BE0C-B0AD98C444D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417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3D2F-ECB0-40FE-B22C-E2622D2E0511}" type="datetimeFigureOut">
              <a:rPr lang="da-DK" smtClean="0"/>
              <a:t>13-06-2023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2810-59B4-4FCF-BE0C-B0AD98C444D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878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3D2F-ECB0-40FE-B22C-E2622D2E0511}" type="datetimeFigureOut">
              <a:rPr lang="da-DK" smtClean="0"/>
              <a:t>13-06-2023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2810-59B4-4FCF-BE0C-B0AD98C444D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099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3D2F-ECB0-40FE-B22C-E2622D2E0511}" type="datetimeFigureOut">
              <a:rPr lang="da-DK" smtClean="0"/>
              <a:t>13-06-2023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2810-59B4-4FCF-BE0C-B0AD98C444D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079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3D2F-ECB0-40FE-B22C-E2622D2E0511}" type="datetimeFigureOut">
              <a:rPr lang="da-DK" smtClean="0"/>
              <a:t>13-06-2023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2810-59B4-4FCF-BE0C-B0AD98C444D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311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3D2F-ECB0-40FE-B22C-E2622D2E0511}" type="datetimeFigureOut">
              <a:rPr lang="da-DK" smtClean="0"/>
              <a:t>13-06-2023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2810-59B4-4FCF-BE0C-B0AD98C444D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0954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13D2F-ECB0-40FE-B22C-E2622D2E0511}" type="datetimeFigureOut">
              <a:rPr lang="da-DK" smtClean="0"/>
              <a:t>13-06-2023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82810-59B4-4FCF-BE0C-B0AD98C444D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550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cid:E3F1DFAE-F47F-4E86-A04D-1489FF8653F6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21.dk/" TargetMode="External"/><Relationship Id="rId13" Type="http://schemas.openxmlformats.org/officeDocument/2006/relationships/hyperlink" Target="http://www.instagram.com/naturibyen/" TargetMode="External"/><Relationship Id="rId3" Type="http://schemas.openxmlformats.org/officeDocument/2006/relationships/image" Target="../media/image20.jpeg"/><Relationship Id="rId7" Type="http://schemas.openxmlformats.org/officeDocument/2006/relationships/hyperlink" Target="http://a21.dk/projekter/mere-genbrug/" TargetMode="External"/><Relationship Id="rId12" Type="http://schemas.openxmlformats.org/officeDocument/2006/relationships/hyperlink" Target="http://www.facebook.com/naturibye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a21.dk/projekter/mindre-stoej/" TargetMode="External"/><Relationship Id="rId11" Type="http://schemas.openxmlformats.org/officeDocument/2006/relationships/hyperlink" Target="http://naturibyen.com/" TargetMode="External"/><Relationship Id="rId5" Type="http://schemas.openxmlformats.org/officeDocument/2006/relationships/hyperlink" Target="http://a21.dk/projekter/ren-luft/" TargetMode="External"/><Relationship Id="rId10" Type="http://schemas.openxmlformats.org/officeDocument/2006/relationships/hyperlink" Target="http://www.instagram.com/miljopunktindreby/" TargetMode="External"/><Relationship Id="rId4" Type="http://schemas.openxmlformats.org/officeDocument/2006/relationships/hyperlink" Target="http://a21.dk/projekter/groen-by/" TargetMode="External"/><Relationship Id="rId9" Type="http://schemas.openxmlformats.org/officeDocument/2006/relationships/hyperlink" Target="http://www.facebook.com/MiljopunktIndreByChristianshavn/" TargetMode="External"/><Relationship Id="rId14" Type="http://schemas.openxmlformats.org/officeDocument/2006/relationships/hyperlink" Target="https://www.facebook.com/groups/655775891280975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21.dk/wp-content/uploads/2017/10/Godkendt-vedt%C3%A6gt-11-09-2017-%C3%A6ndret-navn-Milj%C3%B8punkt-PDF.pdf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.kk.dk/sites/default/files/agenda/1f92941a-870b-4e50-931f-8295b933853a/d61b40ae-8ead-4241-aff4-5914147fdc0d-bilag-5_0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s://a21.dk/wp-content/uploads/2023/06/Status-og-plan-for-indsatser-iflg-aarsplan-for-det-lokale-miljoearbejde-2023-2024-8-juni-2023.pdf" TargetMode="External"/><Relationship Id="rId4" Type="http://schemas.openxmlformats.org/officeDocument/2006/relationships/hyperlink" Target="https://a21.dk/wp-content/uploads/2023/01/Aarsplan-for-det-lokale-miljoearbejde-2023-2024-med-budget-Indre-By-og-Chr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21.dk/projekter/ren-luft/luftforurening-i-bye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21.dk/wp-content/uploads/2017/05/Produkt_katalog-opateret-210817-digital-links-1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21.dk/wp-content/uploads/2023/06/Status-og-plan-for-indsatser-iflg-aarsplan-for-det-lokale-miljoearbejde-2023-2024-8-juni-2023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00414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331640" y="179522"/>
            <a:ext cx="70569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000" b="1" dirty="0">
              <a:solidFill>
                <a:srgbClr val="008080"/>
              </a:solidFill>
            </a:endParaRPr>
          </a:p>
          <a:p>
            <a:endParaRPr lang="da-DK" sz="2400" dirty="0">
              <a:solidFill>
                <a:srgbClr val="008080"/>
              </a:solidFill>
            </a:endParaRPr>
          </a:p>
        </p:txBody>
      </p:sp>
      <p:pic>
        <p:nvPicPr>
          <p:cNvPr id="1028" name="image18.png" descr="Logo_5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3325"/>
            <a:ext cx="322897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7096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810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49213" y="10471150"/>
            <a:ext cx="477837" cy="477838"/>
          </a:xfrm>
          <a:prstGeom prst="ellipse">
            <a:avLst/>
          </a:prstGeom>
          <a:solidFill>
            <a:srgbClr val="71AB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kumimoji="0" lang="da-DK" altLang="da-DK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1</a:t>
            </a: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778650" y="5358810"/>
            <a:ext cx="24663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Oplæg af centerleder</a:t>
            </a:r>
            <a:r>
              <a:rPr kumimoji="0" lang="da-DK" altLang="da-DK" sz="1000" b="1" i="0" u="none" strike="noStrike" cap="none" normalizeH="0" dirty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Marianne Spang </a:t>
            </a:r>
            <a:r>
              <a:rPr kumimoji="0" lang="da-DK" altLang="da-DK" sz="1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</a:t>
            </a:r>
            <a:endParaRPr kumimoji="0" lang="da-DK" altLang="da-DK" sz="1800" b="1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877239" y="5360698"/>
            <a:ext cx="29370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da-DK" sz="1000" b="1" dirty="0">
                <a:solidFill>
                  <a:srgbClr val="00808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Møde i Indre By Lokaludvalg den 8. juni 2023 </a:t>
            </a:r>
            <a:endParaRPr lang="da-DK" dirty="0">
              <a:solidFill>
                <a:srgbClr val="008080"/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910481D-AA4E-4F25-BE85-23CAE0463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65" y="572680"/>
            <a:ext cx="8843267" cy="40524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sz="2800" dirty="0">
                <a:solidFill>
                  <a:srgbClr val="008080"/>
                </a:solidFill>
                <a:latin typeface="inherit"/>
              </a:rPr>
              <a:t>Status for det lokale miljøarbejde i Indre By juni 2023</a:t>
            </a:r>
            <a:endParaRPr lang="da-DK" altLang="da-DK" sz="2800" dirty="0">
              <a:solidFill>
                <a:srgbClr val="00808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AE04378-C887-20AC-673A-8BAC041F1966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67" y="1448568"/>
            <a:ext cx="3734889" cy="3696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D0E53746-FB93-1568-8537-FCA8AB1134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327" y="5849364"/>
            <a:ext cx="2887345" cy="591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702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da-DK" sz="2800" dirty="0">
                <a:solidFill>
                  <a:srgbClr val="008080"/>
                </a:solidFill>
              </a:rPr>
              <a:t>Inspiration - og hjælp - skaber resultater</a:t>
            </a:r>
          </a:p>
        </p:txBody>
      </p:sp>
      <p:pic>
        <p:nvPicPr>
          <p:cNvPr id="4" name="image18.png" descr="Logo_5cm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92245" y="5949279"/>
            <a:ext cx="3231515" cy="550545"/>
          </a:xfrm>
          <a:prstGeom prst="rect">
            <a:avLst/>
          </a:prstGeom>
          <a:ln/>
        </p:spPr>
      </p:pic>
      <p:sp>
        <p:nvSpPr>
          <p:cNvPr id="5" name="Tekstboks 4"/>
          <p:cNvSpPr txBox="1"/>
          <p:nvPr/>
        </p:nvSpPr>
        <p:spPr>
          <a:xfrm>
            <a:off x="6418756" y="5641506"/>
            <a:ext cx="11144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i="1" dirty="0"/>
              <a:t>Foto Miljøpunktet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75" y="1081838"/>
            <a:ext cx="3146485" cy="235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Billede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81838"/>
            <a:ext cx="2726035" cy="271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8" y="3799007"/>
            <a:ext cx="2199803" cy="164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717" y="3441702"/>
            <a:ext cx="2676936" cy="200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760" y="1071135"/>
            <a:ext cx="1992222" cy="265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773" y="3441702"/>
            <a:ext cx="2676209" cy="200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83840"/>
            <a:ext cx="985646" cy="131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302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14892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da-DK" sz="2800" dirty="0">
                <a:solidFill>
                  <a:srgbClr val="008080"/>
                </a:solidFill>
              </a:rPr>
              <a:t>Fortællingen og formidlingen, som inspirerer og inviterer til deltagelse, ændret adfærd og samskabelse </a:t>
            </a:r>
            <a:br>
              <a:rPr lang="da-DK" sz="2800" dirty="0">
                <a:solidFill>
                  <a:srgbClr val="008080"/>
                </a:solidFill>
              </a:rPr>
            </a:br>
            <a:r>
              <a:rPr lang="da-DK" sz="2800" dirty="0">
                <a:solidFill>
                  <a:srgbClr val="008080"/>
                </a:solidFill>
              </a:rPr>
              <a:t>– ikke kun på kort sigt, men også på lang sigt</a:t>
            </a:r>
          </a:p>
        </p:txBody>
      </p:sp>
      <p:pic>
        <p:nvPicPr>
          <p:cNvPr id="4" name="image18.png" descr="Logo_5cm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92245" y="5949279"/>
            <a:ext cx="3231515" cy="550545"/>
          </a:xfrm>
          <a:prstGeom prst="rect">
            <a:avLst/>
          </a:prstGeom>
          <a:ln/>
        </p:spPr>
      </p:pic>
      <p:sp>
        <p:nvSpPr>
          <p:cNvPr id="5" name="Tekstboks 4"/>
          <p:cNvSpPr txBox="1"/>
          <p:nvPr/>
        </p:nvSpPr>
        <p:spPr>
          <a:xfrm>
            <a:off x="6019272" y="4855404"/>
            <a:ext cx="2281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i="1" dirty="0"/>
              <a:t>Fotos af Søren Rud og Stine Trier Norden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34758"/>
            <a:ext cx="4448746" cy="302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DDBECE0B-829D-406F-81D8-A54CDEEBD437}"/>
              </a:ext>
            </a:extLst>
          </p:cNvPr>
          <p:cNvSpPr txBox="1"/>
          <p:nvPr/>
        </p:nvSpPr>
        <p:spPr>
          <a:xfrm>
            <a:off x="467543" y="1545371"/>
            <a:ext cx="32315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Gennem kvalitative projekter – sammen med borgere, erhverv, LU, kommune, studerende,  frivillige m.fl.</a:t>
            </a:r>
          </a:p>
          <a:p>
            <a:endParaRPr lang="da-DK" dirty="0"/>
          </a:p>
          <a:p>
            <a:r>
              <a:rPr lang="da-DK" dirty="0"/>
              <a:t>Byvandringer, workshops, arrangementer/events</a:t>
            </a:r>
          </a:p>
          <a:p>
            <a:endParaRPr lang="da-DK" dirty="0"/>
          </a:p>
          <a:p>
            <a:r>
              <a:rPr lang="da-DK" dirty="0"/>
              <a:t>Via hjemmeside, nyhedsbrev, Facebook, Instagram, presse og via deling med interessenter, samarbejdspartnere, </a:t>
            </a:r>
          </a:p>
          <a:p>
            <a:r>
              <a:rPr lang="da-DK" dirty="0"/>
              <a:t>foreninger, organisationer m.fl.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9291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105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3162573" y="2336386"/>
            <a:ext cx="500982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000" b="1" dirty="0">
              <a:solidFill>
                <a:srgbClr val="008080"/>
              </a:solidFill>
            </a:endParaRPr>
          </a:p>
          <a:p>
            <a:endParaRPr lang="da-DK" sz="4800" b="1" dirty="0">
              <a:solidFill>
                <a:srgbClr val="008080"/>
              </a:solidFill>
            </a:endParaRPr>
          </a:p>
          <a:p>
            <a:endParaRPr lang="da-DK" sz="2400" dirty="0">
              <a:solidFill>
                <a:srgbClr val="008080"/>
              </a:solidFill>
            </a:endParaRPr>
          </a:p>
        </p:txBody>
      </p:sp>
      <p:pic>
        <p:nvPicPr>
          <p:cNvPr id="1028" name="image18.png" descr="Logo_5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3325"/>
            <a:ext cx="322897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7096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810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18.png" descr="Logo_5cm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56241" y="5821370"/>
            <a:ext cx="3231515" cy="550545"/>
          </a:xfrm>
          <a:prstGeom prst="rect">
            <a:avLst/>
          </a:prstGeom>
          <a:ln/>
        </p:spPr>
      </p:pic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49213" y="10471150"/>
            <a:ext cx="477837" cy="477838"/>
          </a:xfrm>
          <a:prstGeom prst="ellipse">
            <a:avLst/>
          </a:prstGeom>
          <a:solidFill>
            <a:srgbClr val="71AB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kumimoji="0" lang="da-DK" altLang="da-DK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1</a:t>
            </a: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77090D8F-6421-4054-BED7-8AD539AF487F}"/>
              </a:ext>
            </a:extLst>
          </p:cNvPr>
          <p:cNvSpPr txBox="1"/>
          <p:nvPr/>
        </p:nvSpPr>
        <p:spPr>
          <a:xfrm>
            <a:off x="1331640" y="215291"/>
            <a:ext cx="62646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b="1" dirty="0">
                <a:solidFill>
                  <a:srgbClr val="008080"/>
                </a:solidFill>
              </a:rPr>
              <a:t>Facebook og Instagram– målrettet formidling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1F213C4-428C-B982-0D95-DB6E91659D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96" t="10995" r="2137" b="8239"/>
          <a:stretch/>
        </p:blipFill>
        <p:spPr bwMode="auto">
          <a:xfrm>
            <a:off x="288131" y="953797"/>
            <a:ext cx="8575031" cy="4759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4510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8.png" descr="Logo_5cm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92245" y="5949279"/>
            <a:ext cx="3231515" cy="550545"/>
          </a:xfrm>
          <a:prstGeom prst="rect">
            <a:avLst/>
          </a:prstGeom>
          <a:ln/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801B52D2-6537-4896-BFB0-7750C9A854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93" y="3426584"/>
            <a:ext cx="2060848" cy="206084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544219E-0561-4E4A-8AF7-4FB45EDFF07F}"/>
              </a:ext>
            </a:extLst>
          </p:cNvPr>
          <p:cNvSpPr/>
          <p:nvPr/>
        </p:nvSpPr>
        <p:spPr>
          <a:xfrm>
            <a:off x="482802" y="422946"/>
            <a:ext cx="797763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600" b="1" dirty="0"/>
          </a:p>
          <a:p>
            <a:endParaRPr lang="da-DK" sz="1600" b="1" dirty="0"/>
          </a:p>
          <a:p>
            <a:endParaRPr lang="da-DK" sz="1600" b="1" dirty="0"/>
          </a:p>
          <a:p>
            <a:endParaRPr lang="da-DK" sz="1600" b="1" dirty="0"/>
          </a:p>
          <a:p>
            <a:r>
              <a:rPr lang="da-DK" b="1" dirty="0"/>
              <a:t>Følg miljøpunktets projekter, ture og arrangementer </a:t>
            </a:r>
            <a:r>
              <a:rPr lang="da-DK" sz="1600" b="1" dirty="0"/>
              <a:t>om </a:t>
            </a:r>
            <a:r>
              <a:rPr lang="da-DK" sz="1600" b="1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grøn by</a:t>
            </a:r>
            <a:r>
              <a:rPr lang="da-DK" sz="1600" b="1" dirty="0">
                <a:solidFill>
                  <a:srgbClr val="00B050"/>
                </a:solidFill>
              </a:rPr>
              <a:t>, </a:t>
            </a:r>
            <a:r>
              <a:rPr lang="da-DK" sz="1600" b="1" dirty="0">
                <a:solidFill>
                  <a:srgbClr val="0070C0"/>
                </a:solidFill>
                <a:hlinkClick r:id="rId5"/>
              </a:rPr>
              <a:t>ren luft</a:t>
            </a:r>
            <a:r>
              <a:rPr lang="da-DK" sz="1600" b="1" dirty="0">
                <a:solidFill>
                  <a:srgbClr val="0070C0"/>
                </a:solidFill>
              </a:rPr>
              <a:t>, </a:t>
            </a:r>
            <a:r>
              <a:rPr lang="da-DK" sz="1600" b="1" dirty="0">
                <a:solidFill>
                  <a:srgbClr val="FFC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mindre støj</a:t>
            </a:r>
            <a:r>
              <a:rPr lang="da-DK" sz="1600" b="1" dirty="0">
                <a:solidFill>
                  <a:srgbClr val="FFC000"/>
                </a:solidFill>
              </a:rPr>
              <a:t>, </a:t>
            </a:r>
            <a:r>
              <a:rPr lang="da-DK" sz="1600" b="1" dirty="0"/>
              <a:t>og </a:t>
            </a:r>
            <a:r>
              <a:rPr lang="da-DK" sz="1600" b="1" dirty="0">
                <a:solidFill>
                  <a:srgbClr val="FF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mere genbrug </a:t>
            </a:r>
            <a:r>
              <a:rPr lang="da-DK" sz="1600" b="1" dirty="0"/>
              <a:t>via nyhedsbrev på </a:t>
            </a:r>
            <a:r>
              <a:rPr lang="da-DK" sz="1600" b="1" dirty="0">
                <a:hlinkClick r:id="rId8"/>
              </a:rPr>
              <a:t>hjemmesiden a21.dk</a:t>
            </a:r>
            <a:r>
              <a:rPr lang="da-DK" sz="1600" b="1" dirty="0"/>
              <a:t>, </a:t>
            </a:r>
            <a:r>
              <a:rPr lang="da-DK" sz="1600" b="1" dirty="0">
                <a:hlinkClick r:id="rId9"/>
              </a:rPr>
              <a:t>Facebook</a:t>
            </a:r>
            <a:r>
              <a:rPr lang="da-DK" sz="1600" b="1" dirty="0"/>
              <a:t> og </a:t>
            </a:r>
            <a:r>
              <a:rPr lang="da-DK" sz="1600" b="1" dirty="0">
                <a:hlinkClick r:id="rId10"/>
              </a:rPr>
              <a:t>Instagram</a:t>
            </a:r>
            <a:endParaRPr lang="da-DK" sz="1600" b="1" dirty="0"/>
          </a:p>
          <a:p>
            <a:endParaRPr lang="da-DK" sz="1600" b="1" dirty="0"/>
          </a:p>
          <a:p>
            <a:r>
              <a:rPr lang="da-DK" b="1" dirty="0">
                <a:solidFill>
                  <a:srgbClr val="00B050"/>
                </a:solidFill>
              </a:rPr>
              <a:t>Tjek ind i det grønne og</a:t>
            </a:r>
            <a:r>
              <a:rPr lang="da-DK" b="1" dirty="0"/>
              <a:t> </a:t>
            </a:r>
            <a:r>
              <a:rPr lang="da-DK" b="1" dirty="0">
                <a:solidFill>
                  <a:srgbClr val="0070C0"/>
                </a:solidFill>
              </a:rPr>
              <a:t>ud i det blå </a:t>
            </a:r>
            <a:r>
              <a:rPr lang="da-DK" sz="1600" b="1" dirty="0"/>
              <a:t>på </a:t>
            </a:r>
            <a:r>
              <a:rPr lang="da-DK" sz="1600" b="1" dirty="0">
                <a:hlinkClick r:id="rId11"/>
              </a:rPr>
              <a:t>hjemmesiden Natur i Byen.com</a:t>
            </a:r>
            <a:r>
              <a:rPr lang="da-DK" sz="1600" b="1" dirty="0"/>
              <a:t>, </a:t>
            </a:r>
            <a:r>
              <a:rPr lang="da-DK" sz="1600" b="1" dirty="0">
                <a:hlinkClick r:id="rId12"/>
              </a:rPr>
              <a:t>Facebook</a:t>
            </a:r>
            <a:r>
              <a:rPr lang="da-DK" sz="1600" b="1" dirty="0"/>
              <a:t> og </a:t>
            </a:r>
            <a:r>
              <a:rPr lang="da-DK" sz="1600" b="1" dirty="0">
                <a:hlinkClick r:id="rId13"/>
              </a:rPr>
              <a:t>Instagram</a:t>
            </a:r>
            <a:r>
              <a:rPr lang="da-DK" sz="1600" b="1" dirty="0"/>
              <a:t> og find og følg også netværket for Natur i Byen på </a:t>
            </a:r>
            <a:r>
              <a:rPr lang="da-DK" sz="1600" b="1" dirty="0">
                <a:hlinkClick r:id="rId14"/>
              </a:rPr>
              <a:t>Facebook </a:t>
            </a:r>
            <a:r>
              <a:rPr lang="da-DK" sz="1600" b="1" dirty="0" err="1">
                <a:hlinkClick r:id="rId14"/>
              </a:rPr>
              <a:t>naturibyen</a:t>
            </a:r>
            <a:r>
              <a:rPr lang="da-DK" sz="1600" b="1" dirty="0">
                <a:hlinkClick r:id="rId14"/>
              </a:rPr>
              <a:t> Netværk</a:t>
            </a:r>
            <a:endParaRPr lang="da-DK" sz="1600" dirty="0"/>
          </a:p>
          <a:p>
            <a:pPr algn="ctr">
              <a:spcAft>
                <a:spcPts val="0"/>
              </a:spcAft>
            </a:pPr>
            <a:r>
              <a:rPr lang="da-DK" b="1" kern="50" dirty="0">
                <a:latin typeface="Verdan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da-DK" kern="50" dirty="0"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26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6089" y="1047875"/>
            <a:ext cx="8149406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altLang="da-DK" dirty="0">
                <a:highlight>
                  <a:srgbClr val="C0C0C0"/>
                </a:highlight>
                <a:latin typeface="Arial" pitchFamily="34" charset="0"/>
                <a:cs typeface="Arial" pitchFamily="34" charset="0"/>
              </a:rPr>
              <a:t>Ramme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altLang="da-DK" sz="60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altLang="da-DK" dirty="0">
                <a:solidFill>
                  <a:srgbClr val="00808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Driftsstøtteaftale med Indre By Lokaludvalg og Christianshavns Lokaludvalg</a:t>
            </a:r>
            <a:r>
              <a:rPr lang="da-DK" altLang="da-DK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9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Vedtægt for Miljøpunkt Indre By og Christianshavn</a:t>
            </a:r>
            <a:endParaRPr kumimoji="0" lang="da-DK" altLang="da-DK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altLang="da-DK" sz="90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Årsplan for det lokale miljøarbejde</a:t>
            </a:r>
            <a:endParaRPr kumimoji="0" lang="da-DK" altLang="da-DK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altLang="da-DK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b="0" i="0" u="none" strike="noStrike" cap="none" normalizeH="0" baseline="0" dirty="0">
                <a:ln>
                  <a:noFill/>
                </a:ln>
                <a:effectLst/>
                <a:highlight>
                  <a:srgbClr val="C0C0C0"/>
                </a:highlight>
                <a:latin typeface="Arial" pitchFamily="34" charset="0"/>
                <a:cs typeface="Arial" pitchFamily="34" charset="0"/>
              </a:rPr>
              <a:t>Temaer </a:t>
            </a:r>
            <a:r>
              <a:rPr lang="da-DK" altLang="da-DK" dirty="0">
                <a:highlight>
                  <a:srgbClr val="C0C0C0"/>
                </a:highlight>
                <a:latin typeface="Arial" pitchFamily="34" charset="0"/>
                <a:cs typeface="Arial" pitchFamily="34" charset="0"/>
              </a:rPr>
              <a:t>i kort og langt </a:t>
            </a:r>
            <a:r>
              <a:rPr kumimoji="0" lang="da-DK" altLang="da-DK" b="0" i="0" u="none" strike="noStrike" cap="none" normalizeH="0" baseline="0" dirty="0">
                <a:ln>
                  <a:noFill/>
                </a:ln>
                <a:effectLst/>
                <a:highlight>
                  <a:srgbClr val="C0C0C0"/>
                </a:highlight>
                <a:latin typeface="Arial" pitchFamily="34" charset="0"/>
                <a:cs typeface="Arial" pitchFamily="34" charset="0"/>
              </a:rPr>
              <a:t>perspektiv – og tiltag, som kan ændre adfærd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sz="600" b="1" dirty="0">
              <a:solidFill>
                <a:srgbClr val="C00000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sz="1800" b="1" dirty="0">
                <a:solidFill>
                  <a:srgbClr val="C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Genbrug - Bytte og Ressourcer - Langsigtet perspektiv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sz="600" b="1" dirty="0">
              <a:solidFill>
                <a:srgbClr val="C00000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sz="1800" b="1" dirty="0">
                <a:solidFill>
                  <a:srgbClr val="339966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Grøn by – Bynaturrum, Biodiversitet og Klimatiltag - Langsigtet perspektiv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sz="600" b="1" dirty="0">
              <a:solidFill>
                <a:srgbClr val="339966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sz="1800" b="1" dirty="0">
                <a:solidFill>
                  <a:srgbClr val="CC66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Sundhed - herunder Støj, Luft og Grøn Mobilitet - Langsigtet perspektiv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da-DK" altLang="da-DK" b="1" i="0" u="none" strike="noStrike" cap="none" normalizeH="0" baseline="0" dirty="0">
              <a:ln>
                <a:noFill/>
              </a:ln>
              <a:solidFill>
                <a:srgbClr val="CC6600"/>
              </a:solidFill>
              <a:latin typeface="Open Sans" panose="020B060603050402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altLang="da-DK" sz="2000" b="1" dirty="0">
                <a:effectLst/>
                <a:latin typeface="Open Sans" panose="020B0606030504020204" pitchFamily="34" charset="0"/>
                <a:cs typeface="Times New Roman" panose="02020603050405020304" pitchFamily="18" charset="0"/>
              </a:rPr>
              <a:t>Se fuld beskrivelse af de langsigtede perspektiver og fuld status her: </a:t>
            </a:r>
            <a:r>
              <a:rPr lang="da-DK" altLang="da-DK" sz="2000" b="1" dirty="0">
                <a:effectLst/>
                <a:latin typeface="Open Sans" panose="020B0606030504020204" pitchFamily="34" charset="0"/>
                <a:cs typeface="Times New Roman" panose="02020603050405020304" pitchFamily="18" charset="0"/>
                <a:hlinkClick r:id="rId5"/>
              </a:rPr>
              <a:t>Status på første halvår i 2023 af årsplan 2023-24</a:t>
            </a:r>
            <a:endParaRPr lang="da-DK" altLang="da-DK" sz="2000" b="1" dirty="0">
              <a:effectLst/>
              <a:latin typeface="Open Sans" panose="020B060603050402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da-DK" altLang="da-DK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331640" y="179522"/>
            <a:ext cx="70569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000" b="1" dirty="0">
              <a:solidFill>
                <a:srgbClr val="008080"/>
              </a:solidFill>
            </a:endParaRPr>
          </a:p>
          <a:p>
            <a:endParaRPr lang="da-DK" sz="2400" dirty="0">
              <a:solidFill>
                <a:srgbClr val="008080"/>
              </a:solidFill>
            </a:endParaRPr>
          </a:p>
        </p:txBody>
      </p:sp>
      <p:pic>
        <p:nvPicPr>
          <p:cNvPr id="1028" name="image18.png" descr="Logo_5c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3325"/>
            <a:ext cx="322897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7096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810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49213" y="10471150"/>
            <a:ext cx="477837" cy="477838"/>
          </a:xfrm>
          <a:prstGeom prst="ellipse">
            <a:avLst/>
          </a:prstGeom>
          <a:solidFill>
            <a:srgbClr val="71AB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kumimoji="0" lang="da-DK" altLang="da-DK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1</a:t>
            </a: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910481D-AA4E-4F25-BE85-23CAE0463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3" y="609625"/>
            <a:ext cx="8993632" cy="34369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sz="2400" dirty="0">
                <a:latin typeface="inherit"/>
              </a:rPr>
              <a:t>Ramme og temaer for miljøpunktets arbejde i 2023-24 </a:t>
            </a:r>
            <a:endParaRPr lang="da-DK" altLang="da-DK" sz="2400" dirty="0">
              <a:latin typeface="Arial" panose="020B0604020202020204" pitchFamily="34" charset="0"/>
            </a:endParaRP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D0E53746-FB93-1568-8537-FCA8AB1134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327" y="5849364"/>
            <a:ext cx="2887345" cy="591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27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0368" y="548854"/>
            <a:ext cx="8993632" cy="676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solidFill>
                  <a:srgbClr val="000000"/>
                </a:solidFill>
                <a:effectLst/>
                <a:latin typeface="OpenSans-Regular"/>
                <a:ea typeface="Times New Roman" panose="02020603050405020304" pitchFamily="18" charset="0"/>
                <a:cs typeface="Times New Roman" panose="02020603050405020304" pitchFamily="18" charset="0"/>
              </a:rPr>
              <a:t>Der arbejdes med det lokale miljøarbejde på tre plan, efter 3 metoder, som forventes at gøre en forskel ift. lokal involvering, synlighed, formidling og heraf resultat og lokal værdi af indsatserne samlet set: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b="1" dirty="0">
                <a:solidFill>
                  <a:srgbClr val="008000"/>
                </a:solidFill>
                <a:effectLst/>
                <a:latin typeface="OpenSans-Regular"/>
                <a:ea typeface="Times New Roman" panose="02020603050405020304" pitchFamily="18" charset="0"/>
                <a:cs typeface="Times New Roman" panose="02020603050405020304" pitchFamily="18" charset="0"/>
              </a:rPr>
              <a:t>1: Et flerårigt “fyrtårnsprojekt” </a:t>
            </a:r>
            <a:r>
              <a:rPr lang="da-DK" b="1" dirty="0">
                <a:solidFill>
                  <a:srgbClr val="008000"/>
                </a:solidFill>
                <a:latin typeface="OpenSans-Regular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a-DK" sz="1800" dirty="0">
                <a:effectLst/>
                <a:latin typeface="OpenSans-Regular"/>
                <a:ea typeface="Times New Roman" panose="02020603050405020304" pitchFamily="18" charset="0"/>
                <a:cs typeface="Times New Roman" panose="02020603050405020304" pitchFamily="18" charset="0"/>
              </a:rPr>
              <a:t>et projekt, som kan skabe stor, lokal forandring og omtale. Her peges på projekt om Natur i Byen Fase II og etablering af et større bynaturrum i Indre By i </a:t>
            </a:r>
            <a:r>
              <a:rPr lang="da-DK" sz="1800" b="1" dirty="0">
                <a:effectLst/>
                <a:latin typeface="OpenSans-Regular"/>
                <a:ea typeface="Times New Roman" panose="02020603050405020304" pitchFamily="18" charset="0"/>
                <a:cs typeface="Times New Roman" panose="02020603050405020304" pitchFamily="18" charset="0"/>
              </a:rPr>
              <a:t>og omkring Nørre Voldgade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b="1" dirty="0">
                <a:solidFill>
                  <a:srgbClr val="0070C0"/>
                </a:solidFill>
                <a:effectLst/>
                <a:latin typeface="OpenSans-Regular"/>
                <a:ea typeface="Times New Roman" panose="02020603050405020304" pitchFamily="18" charset="0"/>
                <a:cs typeface="Times New Roman" panose="02020603050405020304" pitchFamily="18" charset="0"/>
              </a:rPr>
              <a:t>2: Lokale relationsbårne miljøprojekter </a:t>
            </a:r>
            <a:r>
              <a:rPr lang="da-DK" sz="1800" dirty="0">
                <a:effectLst/>
                <a:latin typeface="OpenSans-Regular"/>
                <a:ea typeface="Times New Roman" panose="02020603050405020304" pitchFamily="18" charset="0"/>
                <a:cs typeface="Times New Roman" panose="02020603050405020304" pitchFamily="18" charset="0"/>
              </a:rPr>
              <a:t>hvor vi mødes med borgere og snakker om og bidrager til et bedre lokalt miljø i bydelene.</a:t>
            </a:r>
            <a:r>
              <a:rPr lang="da-DK" sz="1800" b="1" dirty="0">
                <a:effectLst/>
                <a:latin typeface="Open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dirty="0">
                <a:effectLst/>
                <a:latin typeface="OpenSans-Regular"/>
                <a:ea typeface="Times New Roman" panose="02020603050405020304" pitchFamily="18" charset="0"/>
                <a:cs typeface="Times New Roman" panose="02020603050405020304" pitchFamily="18" charset="0"/>
              </a:rPr>
              <a:t>Minimum to gange tre indsatser (i to år) – f.eks. opfølgning på arbejdet med</a:t>
            </a:r>
            <a:r>
              <a:rPr lang="da-DK" sz="1800" b="1" dirty="0">
                <a:effectLst/>
                <a:latin typeface="OpenSans-Regular"/>
                <a:ea typeface="Times New Roman" panose="02020603050405020304" pitchFamily="18" charset="0"/>
                <a:cs typeface="Times New Roman" panose="02020603050405020304" pitchFamily="18" charset="0"/>
              </a:rPr>
              <a:t> sorteringspunkter og sortering i hjemmet,</a:t>
            </a:r>
            <a:r>
              <a:rPr lang="da-DK" b="1" dirty="0">
                <a:latin typeface="OpenSans-Regular"/>
                <a:ea typeface="Times New Roman" panose="02020603050405020304" pitchFamily="18" charset="0"/>
                <a:cs typeface="Times New Roman" panose="02020603050405020304" pitchFamily="18" charset="0"/>
              </a:rPr>
              <a:t> lokale oplæg og </a:t>
            </a:r>
            <a:r>
              <a:rPr lang="da-DK" sz="1800" b="1" dirty="0">
                <a:effectLst/>
                <a:latin typeface="OpenSans-Regular"/>
                <a:ea typeface="Times New Roman" panose="02020603050405020304" pitchFamily="18" charset="0"/>
                <a:cs typeface="Times New Roman" panose="02020603050405020304" pitchFamily="18" charset="0"/>
              </a:rPr>
              <a:t>produktkatalog og kampagne om luftforurening ved søerne </a:t>
            </a:r>
            <a:r>
              <a:rPr lang="da-DK" sz="1800" b="1" dirty="0">
                <a:effectLst/>
                <a:latin typeface="OpenSans-Regular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https://a21.dk/projekter/ren-luft/luftforurening-i-byen/</a:t>
            </a:r>
            <a:endParaRPr lang="da-DK" sz="1800" b="1" dirty="0">
              <a:effectLst/>
              <a:latin typeface="OpenSans-Regula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800" b="1" dirty="0">
              <a:effectLst/>
              <a:latin typeface="OpenSans-Regula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b="1" dirty="0">
                <a:solidFill>
                  <a:srgbClr val="E36C0A"/>
                </a:solidFill>
                <a:effectLst/>
                <a:latin typeface="OpenSans-Regular"/>
                <a:ea typeface="Times New Roman" panose="02020603050405020304" pitchFamily="18" charset="0"/>
                <a:cs typeface="Times New Roman" panose="02020603050405020304" pitchFamily="18" charset="0"/>
              </a:rPr>
              <a:t>3: Flerårige forskningsprojekter </a:t>
            </a:r>
            <a:r>
              <a:rPr lang="da-DK" sz="1800" dirty="0">
                <a:effectLst/>
                <a:latin typeface="OpenSans-Regular"/>
                <a:ea typeface="Times New Roman" panose="02020603050405020304" pitchFamily="18" charset="0"/>
                <a:cs typeface="Times New Roman" panose="02020603050405020304" pitchFamily="18" charset="0"/>
              </a:rPr>
              <a:t> om, hvordan vi gennem lokale byttefællesskaber får sænket forbrug og affaldsproduktion. Byttefællesskaberne skal skabes først </a:t>
            </a:r>
            <a:r>
              <a:rPr lang="da-DK" sz="1800" b="1" dirty="0">
                <a:effectLst/>
                <a:latin typeface="OpenSans-Regular"/>
                <a:ea typeface="Times New Roman" panose="02020603050405020304" pitchFamily="18" charset="0"/>
                <a:cs typeface="Times New Roman" panose="02020603050405020304" pitchFamily="18" charset="0"/>
              </a:rPr>
              <a:t>via undersøgelser om adfærd og vejledning med studerende fra </a:t>
            </a:r>
            <a:r>
              <a:rPr lang="da-DK" b="1" dirty="0">
                <a:latin typeface="OpenSans-Regular"/>
                <a:ea typeface="Times New Roman" panose="02020603050405020304" pitchFamily="18" charset="0"/>
                <a:cs typeface="Times New Roman" panose="02020603050405020304" pitchFamily="18" charset="0"/>
              </a:rPr>
              <a:t>Aalborg Universitet og input til kommune </a:t>
            </a:r>
            <a:endParaRPr lang="da-DK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OpenSans-Regular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OpenSans-Regular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altLang="da-DK" sz="200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331640" y="179522"/>
            <a:ext cx="70569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000" b="1" dirty="0">
              <a:solidFill>
                <a:srgbClr val="008080"/>
              </a:solidFill>
            </a:endParaRPr>
          </a:p>
          <a:p>
            <a:endParaRPr lang="da-DK" sz="2400" dirty="0">
              <a:solidFill>
                <a:srgbClr val="008080"/>
              </a:solidFill>
            </a:endParaRPr>
          </a:p>
        </p:txBody>
      </p:sp>
      <p:pic>
        <p:nvPicPr>
          <p:cNvPr id="1028" name="image18.png" descr="Logo_5c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3325"/>
            <a:ext cx="322897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345011" y="125761"/>
            <a:ext cx="44539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200"/>
              </a:spcBef>
            </a:pPr>
            <a:r>
              <a:rPr lang="da-DK" b="1">
                <a:solidFill>
                  <a:srgbClr val="00808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Involvering på tre plan efter tre metoder</a:t>
            </a:r>
            <a:endParaRPr lang="da-DK" b="1" dirty="0">
              <a:solidFill>
                <a:srgbClr val="00808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7096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810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49213" y="10471150"/>
            <a:ext cx="477837" cy="477838"/>
          </a:xfrm>
          <a:prstGeom prst="ellipse">
            <a:avLst/>
          </a:prstGeom>
          <a:solidFill>
            <a:srgbClr val="71AB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kumimoji="0" lang="da-DK" altLang="da-DK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1</a:t>
            </a: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D0E53746-FB93-1568-8537-FCA8AB1134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327" y="5849364"/>
            <a:ext cx="2887345" cy="591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279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14487" y="24020"/>
            <a:ext cx="5400764" cy="157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b="1" dirty="0">
                <a:solidFill>
                  <a:srgbClr val="008000"/>
                </a:solidFill>
                <a:effectLst/>
                <a:latin typeface="OpenSans-Regular"/>
                <a:ea typeface="Times New Roman" panose="02020603050405020304" pitchFamily="18" charset="0"/>
                <a:cs typeface="Times New Roman" panose="02020603050405020304" pitchFamily="18" charset="0"/>
              </a:rPr>
              <a:t>1: Et flerårigt “fyrtårnsprojekt” i Nørre Voldgade</a:t>
            </a:r>
            <a:endParaRPr lang="da-DK" sz="1800" b="1" dirty="0">
              <a:effectLst/>
              <a:latin typeface="OpenSans-Regula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altLang="da-DK" sz="200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331640" y="179522"/>
            <a:ext cx="70569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000" b="1" dirty="0">
              <a:solidFill>
                <a:srgbClr val="008080"/>
              </a:solidFill>
            </a:endParaRPr>
          </a:p>
          <a:p>
            <a:endParaRPr lang="da-DK" sz="2400" dirty="0">
              <a:solidFill>
                <a:srgbClr val="008080"/>
              </a:solidFill>
            </a:endParaRPr>
          </a:p>
        </p:txBody>
      </p:sp>
      <p:pic>
        <p:nvPicPr>
          <p:cNvPr id="1028" name="image18.png" descr="Logo_5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3325"/>
            <a:ext cx="322897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7096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810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49213" y="10471150"/>
            <a:ext cx="477837" cy="477838"/>
          </a:xfrm>
          <a:prstGeom prst="ellipse">
            <a:avLst/>
          </a:prstGeom>
          <a:solidFill>
            <a:srgbClr val="71AB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kumimoji="0" lang="da-DK" altLang="da-DK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1</a:t>
            </a: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D0E53746-FB93-1568-8537-FCA8AB1134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327" y="5849364"/>
            <a:ext cx="2887345" cy="591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2" descr="Et billede, der indeholder kort, tekst, atlas&#10;&#10;Automatisk genereret beskrivelse">
            <a:extLst>
              <a:ext uri="{FF2B5EF4-FFF2-40B4-BE49-F238E27FC236}">
                <a16:creationId xmlns:a16="http://schemas.microsoft.com/office/drawing/2014/main" id="{98D826EE-0F0A-9483-F135-E0D3CB135A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679596"/>
            <a:ext cx="5709355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9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14487" y="179522"/>
            <a:ext cx="5400764" cy="157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b="1" dirty="0">
                <a:solidFill>
                  <a:srgbClr val="008000"/>
                </a:solidFill>
                <a:effectLst/>
                <a:latin typeface="OpenSans-Regular"/>
                <a:ea typeface="Times New Roman" panose="02020603050405020304" pitchFamily="18" charset="0"/>
                <a:cs typeface="Times New Roman" panose="02020603050405020304" pitchFamily="18" charset="0"/>
              </a:rPr>
              <a:t>1: Et flerårigt “fyrtårnsprojekt” i Nørre Voldgade</a:t>
            </a:r>
            <a:endParaRPr lang="da-DK" sz="1800" b="1" dirty="0">
              <a:effectLst/>
              <a:latin typeface="OpenSans-Regula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altLang="da-DK" sz="200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331640" y="179522"/>
            <a:ext cx="70569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000" b="1" dirty="0">
              <a:solidFill>
                <a:srgbClr val="008080"/>
              </a:solidFill>
            </a:endParaRPr>
          </a:p>
          <a:p>
            <a:endParaRPr lang="da-DK" sz="2400" dirty="0">
              <a:solidFill>
                <a:srgbClr val="008080"/>
              </a:solidFill>
            </a:endParaRPr>
          </a:p>
        </p:txBody>
      </p:sp>
      <p:pic>
        <p:nvPicPr>
          <p:cNvPr id="1028" name="image18.png" descr="Logo_5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3325"/>
            <a:ext cx="322897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7096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810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49213" y="10471150"/>
            <a:ext cx="477837" cy="477838"/>
          </a:xfrm>
          <a:prstGeom prst="ellipse">
            <a:avLst/>
          </a:prstGeom>
          <a:solidFill>
            <a:srgbClr val="71AB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kumimoji="0" lang="da-DK" altLang="da-DK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1</a:t>
            </a: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D0E53746-FB93-1568-8537-FCA8AB1134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327" y="5849364"/>
            <a:ext cx="2887345" cy="591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 descr="Et billede, der indeholder tekst, kort, Plan&#10;&#10;Automatisk genereret beskrivelse">
            <a:extLst>
              <a:ext uri="{FF2B5EF4-FFF2-40B4-BE49-F238E27FC236}">
                <a16:creationId xmlns:a16="http://schemas.microsoft.com/office/drawing/2014/main" id="{AAF9CA31-A23B-9DF7-F743-7AE749323A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" y="1066732"/>
            <a:ext cx="9144000" cy="445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31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47185" y="921365"/>
            <a:ext cx="4032449" cy="403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000" b="1" dirty="0">
                <a:solidFill>
                  <a:srgbClr val="0070C0"/>
                </a:solidFill>
                <a:effectLst/>
                <a:latin typeface="OpenSans-Regular"/>
                <a:ea typeface="Times New Roman" panose="02020603050405020304" pitchFamily="18" charset="0"/>
                <a:cs typeface="Times New Roman" panose="02020603050405020304" pitchFamily="18" charset="0"/>
              </a:rPr>
              <a:t>2: Lokale relationsbårne miljøprojekter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000" dirty="0">
                <a:latin typeface="OpenSans-Regular"/>
                <a:ea typeface="Times New Roman" panose="02020603050405020304" pitchFamily="18" charset="0"/>
                <a:cs typeface="Times New Roman" panose="02020603050405020304" pitchFamily="18" charset="0"/>
              </a:rPr>
              <a:t>Møde </a:t>
            </a:r>
            <a:r>
              <a:rPr lang="da-DK" sz="2000" dirty="0">
                <a:effectLst/>
                <a:latin typeface="OpenSans-Regular"/>
                <a:ea typeface="Times New Roman" panose="02020603050405020304" pitchFamily="18" charset="0"/>
                <a:cs typeface="Times New Roman" panose="02020603050405020304" pitchFamily="18" charset="0"/>
              </a:rPr>
              <a:t>med borgere og snakker om og bidrager til et bedre lokalt miljø i bydelene.</a:t>
            </a:r>
            <a:r>
              <a:rPr lang="da-DK" sz="2000" b="1" dirty="0">
                <a:effectLst/>
                <a:latin typeface="Open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2000" dirty="0">
                <a:effectLst/>
                <a:latin typeface="OpenSans-Regular"/>
                <a:ea typeface="Times New Roman" panose="02020603050405020304" pitchFamily="18" charset="0"/>
                <a:cs typeface="Times New Roman" panose="02020603050405020304" pitchFamily="18" charset="0"/>
              </a:rPr>
              <a:t>Minimum to gange tre indsatser (i to år) – opfølgning på arbejdet med</a:t>
            </a:r>
            <a:r>
              <a:rPr lang="da-DK" sz="2000" b="1" dirty="0">
                <a:effectLst/>
                <a:latin typeface="OpenSans-Regular"/>
                <a:ea typeface="Times New Roman" panose="02020603050405020304" pitchFamily="18" charset="0"/>
                <a:cs typeface="Times New Roman" panose="02020603050405020304" pitchFamily="18" charset="0"/>
              </a:rPr>
              <a:t> og oplæg om sorteringspunkter og sortering i hjemmet,</a:t>
            </a:r>
            <a:r>
              <a:rPr lang="da-DK" sz="2000" b="1" dirty="0">
                <a:latin typeface="OpenSans-Regular"/>
                <a:ea typeface="Times New Roman" panose="02020603050405020304" pitchFamily="18" charset="0"/>
                <a:cs typeface="Times New Roman" panose="02020603050405020304" pitchFamily="18" charset="0"/>
              </a:rPr>
              <a:t> lokale oplæg og </a:t>
            </a:r>
            <a:r>
              <a:rPr lang="da-DK" sz="2000" b="1" dirty="0">
                <a:effectLst/>
                <a:latin typeface="OpenSans-Regular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Produktkatalog - det starter i hjemmet</a:t>
            </a:r>
            <a:r>
              <a:rPr lang="da-DK" sz="2000" b="1" dirty="0">
                <a:effectLst/>
                <a:latin typeface="Open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ktangel 4"/>
          <p:cNvSpPr/>
          <p:nvPr/>
        </p:nvSpPr>
        <p:spPr>
          <a:xfrm>
            <a:off x="1331640" y="179522"/>
            <a:ext cx="70569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000" b="1" dirty="0">
              <a:solidFill>
                <a:srgbClr val="008080"/>
              </a:solidFill>
            </a:endParaRPr>
          </a:p>
          <a:p>
            <a:endParaRPr lang="da-DK" sz="2400" dirty="0">
              <a:solidFill>
                <a:srgbClr val="008080"/>
              </a:solidFill>
            </a:endParaRPr>
          </a:p>
        </p:txBody>
      </p:sp>
      <p:pic>
        <p:nvPicPr>
          <p:cNvPr id="1028" name="image18.png" descr="Logo_5c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3325"/>
            <a:ext cx="322897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7096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810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49213" y="10471150"/>
            <a:ext cx="477837" cy="477838"/>
          </a:xfrm>
          <a:prstGeom prst="ellipse">
            <a:avLst/>
          </a:prstGeom>
          <a:solidFill>
            <a:srgbClr val="71AB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kumimoji="0" lang="da-DK" altLang="da-DK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1</a:t>
            </a: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D0E53746-FB93-1568-8537-FCA8AB1134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243" y="5740401"/>
            <a:ext cx="2887345" cy="591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lede 1" descr="Kan være et billede af mad og indendørs">
            <a:extLst>
              <a:ext uri="{FF2B5EF4-FFF2-40B4-BE49-F238E27FC236}">
                <a16:creationId xmlns:a16="http://schemas.microsoft.com/office/drawing/2014/main" id="{3D55F7AF-C67E-A2B8-1D04-F64673F609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860033" cy="6857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2B5635E-643C-6461-4B58-C35D3B8926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27" y="4652962"/>
            <a:ext cx="968375" cy="96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86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331640" y="179522"/>
            <a:ext cx="70569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000" b="1" dirty="0">
              <a:solidFill>
                <a:srgbClr val="008080"/>
              </a:solidFill>
            </a:endParaRPr>
          </a:p>
          <a:p>
            <a:endParaRPr lang="da-DK" sz="2400" dirty="0">
              <a:solidFill>
                <a:srgbClr val="008080"/>
              </a:solidFill>
            </a:endParaRPr>
          </a:p>
        </p:txBody>
      </p:sp>
      <p:pic>
        <p:nvPicPr>
          <p:cNvPr id="1028" name="image18.png" descr="Logo_5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3325"/>
            <a:ext cx="322897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7096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810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49213" y="10471150"/>
            <a:ext cx="477837" cy="477838"/>
          </a:xfrm>
          <a:prstGeom prst="ellipse">
            <a:avLst/>
          </a:prstGeom>
          <a:solidFill>
            <a:srgbClr val="71AB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kumimoji="0" lang="da-DK" altLang="da-DK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1</a:t>
            </a: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D0E53746-FB93-1568-8537-FCA8AB1134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327" y="5849364"/>
            <a:ext cx="2887345" cy="591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2" descr="Et billede, der indeholder tekst, tegning, tegneserie, illustration/afbildning&#10;&#10;Automatisk genereret beskrivelse">
            <a:extLst>
              <a:ext uri="{FF2B5EF4-FFF2-40B4-BE49-F238E27FC236}">
                <a16:creationId xmlns:a16="http://schemas.microsoft.com/office/drawing/2014/main" id="{95F5620B-9850-3188-C4D3-05838A8644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3918" y="-1172082"/>
            <a:ext cx="6858001" cy="9202162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32253FC1-C073-D925-91E3-CADA8C3B6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628800"/>
            <a:ext cx="8964488" cy="103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b="1" dirty="0">
                <a:solidFill>
                  <a:srgbClr val="E36C0A"/>
                </a:solidFill>
                <a:effectLst/>
                <a:highlight>
                  <a:srgbClr val="C0C0C0"/>
                </a:highlight>
                <a:latin typeface="OpenSans-Regular"/>
                <a:ea typeface="Times New Roman" panose="02020603050405020304" pitchFamily="18" charset="0"/>
                <a:cs typeface="Times New Roman" panose="02020603050405020304" pitchFamily="18" charset="0"/>
              </a:rPr>
              <a:t>3: Flerårige forskningsprojekter</a:t>
            </a:r>
            <a:endParaRPr lang="da-DK" altLang="da-DK" sz="2000" dirty="0">
              <a:solidFill>
                <a:srgbClr val="008080"/>
              </a:solidFill>
              <a:highlight>
                <a:srgbClr val="C0C0C0"/>
              </a:highligh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31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00414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331640" y="179522"/>
            <a:ext cx="70569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000" b="1" dirty="0">
              <a:solidFill>
                <a:srgbClr val="008080"/>
              </a:solidFill>
            </a:endParaRPr>
          </a:p>
          <a:p>
            <a:endParaRPr lang="da-DK" sz="2400" dirty="0">
              <a:solidFill>
                <a:srgbClr val="008080"/>
              </a:solidFill>
            </a:endParaRPr>
          </a:p>
        </p:txBody>
      </p:sp>
      <p:pic>
        <p:nvPicPr>
          <p:cNvPr id="1028" name="image18.png" descr="Logo_5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3325"/>
            <a:ext cx="322897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7096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810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49213" y="10471150"/>
            <a:ext cx="477837" cy="477838"/>
          </a:xfrm>
          <a:prstGeom prst="ellipse">
            <a:avLst/>
          </a:prstGeom>
          <a:solidFill>
            <a:srgbClr val="71AB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kumimoji="0" lang="da-DK" altLang="da-DK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1</a:t>
            </a: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910481D-AA4E-4F25-BE85-23CAE0463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65" y="572680"/>
            <a:ext cx="8843267" cy="40524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sz="2800" dirty="0">
                <a:solidFill>
                  <a:srgbClr val="008080"/>
                </a:solidFill>
                <a:latin typeface="inherit"/>
              </a:rPr>
              <a:t>Status for det lokale miljøarbejde i Indre By juni 2023</a:t>
            </a:r>
            <a:endParaRPr lang="da-DK" altLang="da-DK" sz="2800" dirty="0">
              <a:solidFill>
                <a:srgbClr val="008080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D0E53746-FB93-1568-8537-FCA8AB1134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327" y="5849364"/>
            <a:ext cx="2887345" cy="5911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E50A1932-12F0-A802-6489-050D66F752FB}"/>
              </a:ext>
            </a:extLst>
          </p:cNvPr>
          <p:cNvSpPr txBox="1"/>
          <p:nvPr/>
        </p:nvSpPr>
        <p:spPr>
          <a:xfrm>
            <a:off x="1259632" y="1674428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hlinkClick r:id="rId4"/>
              </a:rPr>
              <a:t>https://a21.dk/wp-content/uploads/2023/06/Status-og-plan-for-indsatser-iflg-aarsplan-for-det-lokale-miljoearbejde-2023-2024-8-juni-2023.pdf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8581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2" y="0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>
                <a:solidFill>
                  <a:srgbClr val="008080"/>
                </a:solidFill>
              </a:rPr>
              <a:t>Vidensdeling, synlighed,</a:t>
            </a:r>
            <a:br>
              <a:rPr lang="da-DK" sz="2800" dirty="0">
                <a:solidFill>
                  <a:srgbClr val="008080"/>
                </a:solidFill>
              </a:rPr>
            </a:br>
            <a:r>
              <a:rPr lang="da-DK" sz="2800" dirty="0">
                <a:solidFill>
                  <a:srgbClr val="008080"/>
                </a:solidFill>
              </a:rPr>
              <a:t>nærvær og relationer</a:t>
            </a:r>
          </a:p>
        </p:txBody>
      </p:sp>
      <p:pic>
        <p:nvPicPr>
          <p:cNvPr id="4" name="image18.png" descr="Logo_5cm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92245" y="6089548"/>
            <a:ext cx="3231515" cy="550545"/>
          </a:xfrm>
          <a:prstGeom prst="rect">
            <a:avLst/>
          </a:prstGeom>
          <a:ln/>
        </p:spPr>
      </p:pic>
      <p:sp>
        <p:nvSpPr>
          <p:cNvPr id="5" name="Tekstboks 4"/>
          <p:cNvSpPr txBox="1"/>
          <p:nvPr/>
        </p:nvSpPr>
        <p:spPr>
          <a:xfrm>
            <a:off x="7865117" y="5533050"/>
            <a:ext cx="11144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i="1" dirty="0"/>
              <a:t>Foto Miljøpunktet</a:t>
            </a:r>
          </a:p>
        </p:txBody>
      </p:sp>
      <p:pic>
        <p:nvPicPr>
          <p:cNvPr id="6146" name="Picture 2" descr="V:\Billeder\Nordisk Byttedag\IMG_06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830" y="1081752"/>
            <a:ext cx="3142695" cy="419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V:\Billeder\Nordisk Byttedag\IMG_06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7" y="1081752"/>
            <a:ext cx="5580112" cy="41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877968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9F728C5E6CAC4F98CBE247664D3B7B" ma:contentTypeVersion="16" ma:contentTypeDescription="Opret et nyt dokument." ma:contentTypeScope="" ma:versionID="fdfb74a0cff73e5de87cd19988f57ad8">
  <xsd:schema xmlns:xsd="http://www.w3.org/2001/XMLSchema" xmlns:xs="http://www.w3.org/2001/XMLSchema" xmlns:p="http://schemas.microsoft.com/office/2006/metadata/properties" xmlns:ns2="3617316b-86a0-4485-9b89-9b598d6b4631" xmlns:ns3="c6e1cf48-9774-4079-b173-a27f3934963f" targetNamespace="http://schemas.microsoft.com/office/2006/metadata/properties" ma:root="true" ma:fieldsID="7ecce1c3cc06d1c7c25ab7e3a8693381" ns2:_="" ns3:_="">
    <xsd:import namespace="3617316b-86a0-4485-9b89-9b598d6b4631"/>
    <xsd:import namespace="c6e1cf48-9774-4079-b173-a27f393496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17316b-86a0-4485-9b89-9b598d6b46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82504311-8205-4f54-8fdd-c49c6850a5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1cf48-9774-4079-b173-a27f3934963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b2b6b98-d7e5-473f-85b2-9b447f20e1a5}" ma:internalName="TaxCatchAll" ma:showField="CatchAllData" ma:web="c6e1cf48-9774-4079-b173-a27f393496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e1cf48-9774-4079-b173-a27f3934963f" xsi:nil="true"/>
    <lcf76f155ced4ddcb4097134ff3c332f xmlns="3617316b-86a0-4485-9b89-9b598d6b463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C672B3-2ABC-4702-A2B5-42BDE614B2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642F99-A1ED-4C8B-B0B7-1424986090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17316b-86a0-4485-9b89-9b598d6b4631"/>
    <ds:schemaRef ds:uri="c6e1cf48-9774-4079-b173-a27f393496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2F854C-E337-414F-9BDA-7FA318F02B65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3617316b-86a0-4485-9b89-9b598d6b4631"/>
    <ds:schemaRef ds:uri="c6e1cf48-9774-4079-b173-a27f3934963f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624</Words>
  <Application>Microsoft Office PowerPoint</Application>
  <PresentationFormat>Skærmshow (4:3)</PresentationFormat>
  <Paragraphs>75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</vt:lpstr>
      <vt:lpstr>inherit</vt:lpstr>
      <vt:lpstr>Open Sans</vt:lpstr>
      <vt:lpstr>OpenSans-Regular</vt:lpstr>
      <vt:lpstr>Times New Roman</vt:lpstr>
      <vt:lpstr>Verdana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Vidensdeling, synlighed, nærvær og relationer</vt:lpstr>
      <vt:lpstr>Inspiration - og hjælp - skaber resultater</vt:lpstr>
      <vt:lpstr>Fortællingen og formidlingen, som inspirerer og inviterer til deltagelse, ændret adfærd og samskabelse  – ikke kun på kort sigt, men også på lang sigt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Marianne Spang</dc:creator>
  <cp:lastModifiedBy>Ditte Pedersen</cp:lastModifiedBy>
  <cp:revision>48</cp:revision>
  <cp:lastPrinted>2023-06-08T15:31:13Z</cp:lastPrinted>
  <dcterms:created xsi:type="dcterms:W3CDTF">2017-09-28T10:36:01Z</dcterms:created>
  <dcterms:modified xsi:type="dcterms:W3CDTF">2023-06-13T10:10:00Z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0x0101008E9F728C5E6CAC4F98CBE247664D3B7B</vt:lpwstr>
  </property>
</Properties>
</file>